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257" r:id="rId5"/>
    <p:sldId id="258" r:id="rId6"/>
    <p:sldId id="259" r:id="rId7"/>
    <p:sldId id="261" r:id="rId8"/>
    <p:sldId id="262" r:id="rId9"/>
    <p:sldId id="264" r:id="rId10"/>
    <p:sldId id="266" r:id="rId11"/>
    <p:sldId id="267" r:id="rId12"/>
    <p:sldId id="268"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3287"/>
    <a:srgbClr val="EEA9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ED0A97-843C-AF47-5323-37D1A924B73A}" v="15" dt="2022-11-17T16:26:07.068"/>
    <p1510:client id="{8F11C7F9-2946-AA54-4852-F609E740DF95}" v="545" dt="2022-11-09T20:13:01.801"/>
    <p1510:client id="{D614CB46-397F-40FB-BC24-2EEFEF9FDF53}" v="278" dt="2022-11-09T21:52:09.1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982" autoAdjust="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AB649A-F975-483A-945A-0DC6EFEBBDA9}" type="datetimeFigureOut">
              <a:rPr lang="en-GB" smtClean="0"/>
              <a:t>09/03/2023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DDCC50-0DA8-4931-98B2-BA16E60ADBAA}" type="slidenum">
              <a:rPr lang="en-GB" smtClean="0"/>
              <a:t>‹#›</a:t>
            </a:fld>
            <a:endParaRPr lang="en-GB"/>
          </a:p>
        </p:txBody>
      </p:sp>
    </p:spTree>
    <p:extLst>
      <p:ext uri="{BB962C8B-B14F-4D97-AF65-F5344CB8AC3E}">
        <p14:creationId xmlns:p14="http://schemas.microsoft.com/office/powerpoint/2010/main" val="970403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DDCC50-0DA8-4931-98B2-BA16E60ADBAA}" type="slidenum">
              <a:rPr lang="en-GB" smtClean="0"/>
              <a:t>1</a:t>
            </a:fld>
            <a:endParaRPr lang="en-GB"/>
          </a:p>
        </p:txBody>
      </p:sp>
    </p:spTree>
    <p:extLst>
      <p:ext uri="{BB962C8B-B14F-4D97-AF65-F5344CB8AC3E}">
        <p14:creationId xmlns:p14="http://schemas.microsoft.com/office/powerpoint/2010/main" val="3805473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b="1" dirty="0"/>
          </a:p>
          <a:p>
            <a:r>
              <a:rPr lang="en-GB" b="1" dirty="0"/>
              <a:t>Partnership between ERYC, HCC, post 16 providers, and schools</a:t>
            </a:r>
          </a:p>
          <a:p>
            <a:endParaRPr lang="en-GB" b="1" dirty="0"/>
          </a:p>
          <a:p>
            <a:r>
              <a:rPr lang="en-GB" b="1" dirty="0"/>
              <a:t>What does impartial mean?</a:t>
            </a:r>
          </a:p>
          <a:p>
            <a:r>
              <a:rPr lang="en-GB" dirty="0"/>
              <a:t>- We are not linked to any of the 6</a:t>
            </a:r>
            <a:r>
              <a:rPr lang="en-GB" baseline="30000" dirty="0"/>
              <a:t>th</a:t>
            </a:r>
            <a:r>
              <a:rPr lang="en-GB" dirty="0"/>
              <a:t> forms, colleges or training providers, we treat them all equally. So you can be sure that all of the information we post is unbiased.</a:t>
            </a:r>
          </a:p>
        </p:txBody>
      </p:sp>
      <p:sp>
        <p:nvSpPr>
          <p:cNvPr id="4" name="Slide Number Placeholder 3"/>
          <p:cNvSpPr>
            <a:spLocks noGrp="1"/>
          </p:cNvSpPr>
          <p:nvPr>
            <p:ph type="sldNum" sz="quarter" idx="5"/>
          </p:nvPr>
        </p:nvSpPr>
        <p:spPr/>
        <p:txBody>
          <a:bodyPr/>
          <a:lstStyle/>
          <a:p>
            <a:fld id="{D8DDCC50-0DA8-4931-98B2-BA16E60ADBAA}" type="slidenum">
              <a:rPr lang="en-GB" smtClean="0"/>
              <a:t>2</a:t>
            </a:fld>
            <a:endParaRPr lang="en-GB"/>
          </a:p>
        </p:txBody>
      </p:sp>
    </p:spTree>
    <p:extLst>
      <p:ext uri="{BB962C8B-B14F-4D97-AF65-F5344CB8AC3E}">
        <p14:creationId xmlns:p14="http://schemas.microsoft.com/office/powerpoint/2010/main" val="3422785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Notes:</a:t>
            </a:r>
          </a:p>
          <a:p>
            <a:endParaRPr lang="en-GB"/>
          </a:p>
          <a:p>
            <a:r>
              <a:rPr lang="en-GB"/>
              <a:t>What are entry requirements?</a:t>
            </a:r>
          </a:p>
          <a:p>
            <a:pPr marL="171450" indent="-171450">
              <a:buFontTx/>
              <a:buChar char="-"/>
            </a:pPr>
            <a:r>
              <a:rPr lang="en-GB"/>
              <a:t>The subjects and grades you might need to get a place on your chosen course or apprenticeship </a:t>
            </a:r>
          </a:p>
          <a:p>
            <a:pPr marL="0" indent="0">
              <a:buFontTx/>
              <a:buNone/>
            </a:pPr>
            <a:endParaRPr lang="en-GB"/>
          </a:p>
          <a:p>
            <a:pPr marL="0" indent="0">
              <a:buFontTx/>
              <a:buNone/>
            </a:pPr>
            <a:r>
              <a:rPr lang="en-GB"/>
              <a:t>What is LMI?</a:t>
            </a:r>
          </a:p>
          <a:p>
            <a:pPr marL="0" indent="0">
              <a:buFontTx/>
              <a:buNone/>
            </a:pPr>
            <a:r>
              <a:rPr lang="en-GB"/>
              <a:t>- The types of industries and jobs this opportunity might lead you to, how much you could expect to earn, and the local employers within this industry</a:t>
            </a:r>
          </a:p>
        </p:txBody>
      </p:sp>
      <p:sp>
        <p:nvSpPr>
          <p:cNvPr id="4" name="Slide Number Placeholder 3"/>
          <p:cNvSpPr>
            <a:spLocks noGrp="1"/>
          </p:cNvSpPr>
          <p:nvPr>
            <p:ph type="sldNum" sz="quarter" idx="5"/>
          </p:nvPr>
        </p:nvSpPr>
        <p:spPr/>
        <p:txBody>
          <a:bodyPr/>
          <a:lstStyle/>
          <a:p>
            <a:fld id="{D8DDCC50-0DA8-4931-98B2-BA16E60ADBAA}" type="slidenum">
              <a:rPr lang="en-GB" smtClean="0"/>
              <a:t>5</a:t>
            </a:fld>
            <a:endParaRPr lang="en-GB"/>
          </a:p>
        </p:txBody>
      </p:sp>
    </p:spTree>
    <p:extLst>
      <p:ext uri="{BB962C8B-B14F-4D97-AF65-F5344CB8AC3E}">
        <p14:creationId xmlns:p14="http://schemas.microsoft.com/office/powerpoint/2010/main" val="3904465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a:t>
            </a:r>
          </a:p>
        </p:txBody>
      </p:sp>
      <p:sp>
        <p:nvSpPr>
          <p:cNvPr id="4" name="Slide Number Placeholder 3"/>
          <p:cNvSpPr>
            <a:spLocks noGrp="1"/>
          </p:cNvSpPr>
          <p:nvPr>
            <p:ph type="sldNum" sz="quarter" idx="5"/>
          </p:nvPr>
        </p:nvSpPr>
        <p:spPr/>
        <p:txBody>
          <a:bodyPr/>
          <a:lstStyle/>
          <a:p>
            <a:fld id="{D8DDCC50-0DA8-4931-98B2-BA16E60ADBAA}" type="slidenum">
              <a:rPr lang="en-GB" smtClean="0"/>
              <a:t>6</a:t>
            </a:fld>
            <a:endParaRPr lang="en-GB"/>
          </a:p>
        </p:txBody>
      </p:sp>
    </p:spTree>
    <p:extLst>
      <p:ext uri="{BB962C8B-B14F-4D97-AF65-F5344CB8AC3E}">
        <p14:creationId xmlns:p14="http://schemas.microsoft.com/office/powerpoint/2010/main" val="3568906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a:t>
            </a:r>
          </a:p>
          <a:p>
            <a:endParaRPr lang="en-GB" dirty="0"/>
          </a:p>
        </p:txBody>
      </p:sp>
      <p:sp>
        <p:nvSpPr>
          <p:cNvPr id="4" name="Slide Number Placeholder 3"/>
          <p:cNvSpPr>
            <a:spLocks noGrp="1"/>
          </p:cNvSpPr>
          <p:nvPr>
            <p:ph type="sldNum" sz="quarter" idx="5"/>
          </p:nvPr>
        </p:nvSpPr>
        <p:spPr/>
        <p:txBody>
          <a:bodyPr/>
          <a:lstStyle/>
          <a:p>
            <a:fld id="{D8DDCC50-0DA8-4931-98B2-BA16E60ADBAA}" type="slidenum">
              <a:rPr lang="en-GB" smtClean="0"/>
              <a:t>7</a:t>
            </a:fld>
            <a:endParaRPr lang="en-GB"/>
          </a:p>
        </p:txBody>
      </p:sp>
    </p:spTree>
    <p:extLst>
      <p:ext uri="{BB962C8B-B14F-4D97-AF65-F5344CB8AC3E}">
        <p14:creationId xmlns:p14="http://schemas.microsoft.com/office/powerpoint/2010/main" val="3157148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a:t>
            </a:r>
          </a:p>
          <a:p>
            <a:endParaRPr lang="en-GB" dirty="0"/>
          </a:p>
        </p:txBody>
      </p:sp>
      <p:sp>
        <p:nvSpPr>
          <p:cNvPr id="4" name="Slide Number Placeholder 3"/>
          <p:cNvSpPr>
            <a:spLocks noGrp="1"/>
          </p:cNvSpPr>
          <p:nvPr>
            <p:ph type="sldNum" sz="quarter" idx="5"/>
          </p:nvPr>
        </p:nvSpPr>
        <p:spPr/>
        <p:txBody>
          <a:bodyPr/>
          <a:lstStyle/>
          <a:p>
            <a:fld id="{D8DDCC50-0DA8-4931-98B2-BA16E60ADBAA}" type="slidenum">
              <a:rPr lang="en-GB" smtClean="0"/>
              <a:t>8</a:t>
            </a:fld>
            <a:endParaRPr lang="en-GB"/>
          </a:p>
        </p:txBody>
      </p:sp>
    </p:spTree>
    <p:extLst>
      <p:ext uri="{BB962C8B-B14F-4D97-AF65-F5344CB8AC3E}">
        <p14:creationId xmlns:p14="http://schemas.microsoft.com/office/powerpoint/2010/main" val="682039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a:t>
            </a:r>
          </a:p>
          <a:p>
            <a:endParaRPr lang="en-GB" dirty="0"/>
          </a:p>
        </p:txBody>
      </p:sp>
      <p:sp>
        <p:nvSpPr>
          <p:cNvPr id="4" name="Slide Number Placeholder 3"/>
          <p:cNvSpPr>
            <a:spLocks noGrp="1"/>
          </p:cNvSpPr>
          <p:nvPr>
            <p:ph type="sldNum" sz="quarter" idx="5"/>
          </p:nvPr>
        </p:nvSpPr>
        <p:spPr/>
        <p:txBody>
          <a:bodyPr/>
          <a:lstStyle/>
          <a:p>
            <a:fld id="{D8DDCC50-0DA8-4931-98B2-BA16E60ADBAA}" type="slidenum">
              <a:rPr lang="en-GB" smtClean="0"/>
              <a:t>9</a:t>
            </a:fld>
            <a:endParaRPr lang="en-GB"/>
          </a:p>
        </p:txBody>
      </p:sp>
    </p:spTree>
    <p:extLst>
      <p:ext uri="{BB962C8B-B14F-4D97-AF65-F5344CB8AC3E}">
        <p14:creationId xmlns:p14="http://schemas.microsoft.com/office/powerpoint/2010/main" val="2528147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Notes:</a:t>
            </a:r>
          </a:p>
          <a:p>
            <a:endParaRPr lang="en-GB" dirty="0"/>
          </a:p>
        </p:txBody>
      </p:sp>
      <p:sp>
        <p:nvSpPr>
          <p:cNvPr id="4" name="Slide Number Placeholder 3"/>
          <p:cNvSpPr>
            <a:spLocks noGrp="1"/>
          </p:cNvSpPr>
          <p:nvPr>
            <p:ph type="sldNum" sz="quarter" idx="5"/>
          </p:nvPr>
        </p:nvSpPr>
        <p:spPr/>
        <p:txBody>
          <a:bodyPr/>
          <a:lstStyle/>
          <a:p>
            <a:fld id="{D8DDCC50-0DA8-4931-98B2-BA16E60ADBAA}" type="slidenum">
              <a:rPr lang="en-GB" smtClean="0"/>
              <a:t>10</a:t>
            </a:fld>
            <a:endParaRPr lang="en-GB"/>
          </a:p>
        </p:txBody>
      </p:sp>
    </p:spTree>
    <p:extLst>
      <p:ext uri="{BB962C8B-B14F-4D97-AF65-F5344CB8AC3E}">
        <p14:creationId xmlns:p14="http://schemas.microsoft.com/office/powerpoint/2010/main" val="20880856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EABFC-EA87-477E-A13F-9B004584E6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37E413A-5D1C-411C-A6FC-4009A088EF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67E2829-181F-40B8-8227-455E5A1DAA0E}"/>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5" name="Footer Placeholder 4">
            <a:extLst>
              <a:ext uri="{FF2B5EF4-FFF2-40B4-BE49-F238E27FC236}">
                <a16:creationId xmlns:a16="http://schemas.microsoft.com/office/drawing/2014/main" id="{DF8F0DF3-B637-4010-A981-9C9CF79388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0C5D43-DE5D-4594-87D6-63C177AFC0A3}"/>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3963054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25B6D-980F-4638-9070-FCA92F9829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414792-AF51-4546-B731-A7E4365E286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A6A9BB-6279-43AA-AC99-A25DB1147E3C}"/>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5" name="Footer Placeholder 4">
            <a:extLst>
              <a:ext uri="{FF2B5EF4-FFF2-40B4-BE49-F238E27FC236}">
                <a16:creationId xmlns:a16="http://schemas.microsoft.com/office/drawing/2014/main" id="{73D81769-731B-49C1-A9B6-55B6880EF8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EB2624-AD4E-47C6-A975-C3CEEBB14FAA}"/>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3918189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167BE-E22B-4D64-97FF-DE4F10C7222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EEB51A-30B6-4F92-8ACE-9273CEB628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65462D7-933B-4CE9-BF1B-7BF39AEF46E5}"/>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5" name="Footer Placeholder 4">
            <a:extLst>
              <a:ext uri="{FF2B5EF4-FFF2-40B4-BE49-F238E27FC236}">
                <a16:creationId xmlns:a16="http://schemas.microsoft.com/office/drawing/2014/main" id="{B8E07747-FFD8-4E4B-826A-8C492F8A6C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9F0067-33EA-4BBC-8E57-D47B66F68C0E}"/>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323736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06A03-8B80-4000-97A3-7722BB00CC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AD58C1-FECF-4AB2-A659-D73F081354E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7FCB88-DE3E-43CB-8128-4B94F01121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07FBC86-FC7F-466F-A650-4BBBF1B75500}"/>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6" name="Footer Placeholder 5">
            <a:extLst>
              <a:ext uri="{FF2B5EF4-FFF2-40B4-BE49-F238E27FC236}">
                <a16:creationId xmlns:a16="http://schemas.microsoft.com/office/drawing/2014/main" id="{B7A635C8-DB56-4E64-9171-7C9030F0A9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04CA82-2389-4B6A-A1E0-A047680B4739}"/>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1639362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08E6F-729C-4F25-A195-6AF977F6A89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C70FC7-EABE-4C34-B8C2-0BCDA71B620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6F577F-90C1-428A-A142-16A837B10E9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2F4E1EF-2781-4768-BB88-AA26E2391E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5D6D8-3388-460A-8BE6-518F5A2AB86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7C9A910-259D-48B4-9FC6-BC296B0E58D8}"/>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8" name="Footer Placeholder 7">
            <a:extLst>
              <a:ext uri="{FF2B5EF4-FFF2-40B4-BE49-F238E27FC236}">
                <a16:creationId xmlns:a16="http://schemas.microsoft.com/office/drawing/2014/main" id="{154FB9E0-4D47-43CB-8B82-C9FD47CF8A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FDE84C7-EC86-4061-BED1-C116913A0ECF}"/>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335497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B50E0-C6F5-4CA3-9EBE-3BA3E6BDEA8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3B11132-5056-463C-9CE2-9F5105C84528}"/>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4" name="Footer Placeholder 3">
            <a:extLst>
              <a:ext uri="{FF2B5EF4-FFF2-40B4-BE49-F238E27FC236}">
                <a16:creationId xmlns:a16="http://schemas.microsoft.com/office/drawing/2014/main" id="{1296B327-598F-4019-BD3C-86E4A3E183A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51AC85-0537-4907-84DE-D5A28391A99A}"/>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3991014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D5B44B-523E-4BE1-9463-3702B3D8D14A}"/>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3" name="Footer Placeholder 2">
            <a:extLst>
              <a:ext uri="{FF2B5EF4-FFF2-40B4-BE49-F238E27FC236}">
                <a16:creationId xmlns:a16="http://schemas.microsoft.com/office/drawing/2014/main" id="{6C6B08A1-2633-4E21-9563-DF77C3F6E40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00A9BDF-A17F-479B-A8E4-D3DDDFF56B1C}"/>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3515436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D2A2C-5364-4177-91CF-1C313994FC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F78AA83-FC55-435A-AC43-F3B76DA6B0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CEA601-0D7E-4D38-8919-B42978949A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FC084A-BB52-40F7-B995-257377FA845B}"/>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6" name="Footer Placeholder 5">
            <a:extLst>
              <a:ext uri="{FF2B5EF4-FFF2-40B4-BE49-F238E27FC236}">
                <a16:creationId xmlns:a16="http://schemas.microsoft.com/office/drawing/2014/main" id="{7C1C9031-4EED-4EB2-9972-ED5BE96755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152F5A-35ED-4F07-BD84-DF2B8DE312A6}"/>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4006131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CE76B-ACFC-48B9-93B9-744D9145C7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1DBC54D-15B2-4C01-AE86-2E1CAE39BE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B369A8A-11FA-48D2-B0A4-FDB167DAE4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23564E-4A5C-46D8-8F43-6A915F5939CC}"/>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6" name="Footer Placeholder 5">
            <a:extLst>
              <a:ext uri="{FF2B5EF4-FFF2-40B4-BE49-F238E27FC236}">
                <a16:creationId xmlns:a16="http://schemas.microsoft.com/office/drawing/2014/main" id="{447389C6-C913-4009-A135-E5EA9994B6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9207BD-59C1-4673-8C6B-58AAD6C4FA40}"/>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4032603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3BAC6-0715-48CD-A086-0B4A8F28D4A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D20F56-6E6C-4C3B-8C80-57F0A189F29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FC75F5-CAB0-4300-9C6F-0344091FBF0C}"/>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5" name="Footer Placeholder 4">
            <a:extLst>
              <a:ext uri="{FF2B5EF4-FFF2-40B4-BE49-F238E27FC236}">
                <a16:creationId xmlns:a16="http://schemas.microsoft.com/office/drawing/2014/main" id="{64EDB8B6-2E94-4017-BBC0-E42E7C4E5F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24E748-F180-4B56-8FAC-2F15A5B1A8D6}"/>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3961266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364033-DD62-4ACD-AA92-33F8E20FA2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BD9E91-92AC-45E9-A633-ECD57BB216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8EC060-7042-4DC6-9859-D655DD7EC38B}"/>
              </a:ext>
            </a:extLst>
          </p:cNvPr>
          <p:cNvSpPr>
            <a:spLocks noGrp="1"/>
          </p:cNvSpPr>
          <p:nvPr>
            <p:ph type="dt" sz="half" idx="10"/>
          </p:nvPr>
        </p:nvSpPr>
        <p:spPr/>
        <p:txBody>
          <a:bodyPr/>
          <a:lstStyle/>
          <a:p>
            <a:fld id="{7085ED58-CB52-494A-8AEB-7B13FB2C7A9F}" type="datetimeFigureOut">
              <a:rPr lang="en-GB" smtClean="0"/>
              <a:t>09/03/2023</a:t>
            </a:fld>
            <a:endParaRPr lang="en-GB"/>
          </a:p>
        </p:txBody>
      </p:sp>
      <p:sp>
        <p:nvSpPr>
          <p:cNvPr id="5" name="Footer Placeholder 4">
            <a:extLst>
              <a:ext uri="{FF2B5EF4-FFF2-40B4-BE49-F238E27FC236}">
                <a16:creationId xmlns:a16="http://schemas.microsoft.com/office/drawing/2014/main" id="{9B766506-F14C-491C-9D42-9357B9CECC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E3766B-E22B-4EF5-B2B2-24C931CACCFB}"/>
              </a:ext>
            </a:extLst>
          </p:cNvPr>
          <p:cNvSpPr>
            <a:spLocks noGrp="1"/>
          </p:cNvSpPr>
          <p:nvPr>
            <p:ph type="sldNum" sz="quarter" idx="12"/>
          </p:nvPr>
        </p:nvSpPr>
        <p:spPr/>
        <p:txBody>
          <a:bodyPr/>
          <a:lstStyle/>
          <a:p>
            <a:fld id="{D4A14B3C-EB6D-4A32-B453-708F45ED1F01}" type="slidenum">
              <a:rPr lang="en-GB" smtClean="0"/>
              <a:t>‹#›</a:t>
            </a:fld>
            <a:endParaRPr lang="en-GB"/>
          </a:p>
        </p:txBody>
      </p:sp>
    </p:spTree>
    <p:extLst>
      <p:ext uri="{BB962C8B-B14F-4D97-AF65-F5344CB8AC3E}">
        <p14:creationId xmlns:p14="http://schemas.microsoft.com/office/powerpoint/2010/main" val="2393722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CC4B77-18F6-452A-BAE3-52330A6A6E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9A4E16-D5B5-455F-BA7E-FA10A7C772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DB37B4-3758-4C29-8AC5-3B15446356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85ED58-CB52-494A-8AEB-7B13FB2C7A9F}" type="datetimeFigureOut">
              <a:rPr lang="en-GB" smtClean="0"/>
              <a:t>09/03/2023</a:t>
            </a:fld>
            <a:endParaRPr lang="en-GB"/>
          </a:p>
        </p:txBody>
      </p:sp>
      <p:sp>
        <p:nvSpPr>
          <p:cNvPr id="5" name="Footer Placeholder 4">
            <a:extLst>
              <a:ext uri="{FF2B5EF4-FFF2-40B4-BE49-F238E27FC236}">
                <a16:creationId xmlns:a16="http://schemas.microsoft.com/office/drawing/2014/main" id="{7F8B3C95-29DF-43E2-BEEB-85D0CE75DC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040BE6D-D7AD-4EDC-8C18-C56F9BC52B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A14B3C-EB6D-4A32-B453-708F45ED1F01}" type="slidenum">
              <a:rPr lang="en-GB" smtClean="0"/>
              <a:t>‹#›</a:t>
            </a:fld>
            <a:endParaRPr lang="en-GB"/>
          </a:p>
        </p:txBody>
      </p:sp>
    </p:spTree>
    <p:extLst>
      <p:ext uri="{BB962C8B-B14F-4D97-AF65-F5344CB8AC3E}">
        <p14:creationId xmlns:p14="http://schemas.microsoft.com/office/powerpoint/2010/main" val="2949274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9303" y="2301827"/>
            <a:ext cx="7870702" cy="2213635"/>
          </a:xfrm>
          <a:prstGeom prst="rect">
            <a:avLst/>
          </a:prstGeom>
        </p:spPr>
      </p:pic>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Group 1">
            <a:extLst>
              <a:ext uri="{FF2B5EF4-FFF2-40B4-BE49-F238E27FC236}">
                <a16:creationId xmlns:a16="http://schemas.microsoft.com/office/drawing/2014/main" id="{961328F2-5BEB-1215-887D-A7BC49B5CE8A}"/>
              </a:ext>
            </a:extLst>
          </p:cNvPr>
          <p:cNvGrpSpPr/>
          <p:nvPr/>
        </p:nvGrpSpPr>
        <p:grpSpPr>
          <a:xfrm>
            <a:off x="8159536" y="4120853"/>
            <a:ext cx="5334540" cy="2802602"/>
            <a:chOff x="8159536" y="4120853"/>
            <a:chExt cx="5334540" cy="2802602"/>
          </a:xfrm>
        </p:grpSpPr>
        <p:sp>
          <p:nvSpPr>
            <p:cNvPr id="9" name="Isosceles Triangle 8">
              <a:extLst>
                <a:ext uri="{FF2B5EF4-FFF2-40B4-BE49-F238E27FC236}">
                  <a16:creationId xmlns:a16="http://schemas.microsoft.com/office/drawing/2014/main" id="{8DA3F555-780E-471D-8A17-4014A727417D}"/>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Isosceles Triangle 6">
              <a:extLst>
                <a:ext uri="{FF2B5EF4-FFF2-40B4-BE49-F238E27FC236}">
                  <a16:creationId xmlns:a16="http://schemas.microsoft.com/office/drawing/2014/main" id="{B5A5E39D-1D66-4BD4-B0CB-960863E9023A}"/>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6" name="Picture 5" descr="Graphical user interface, logo&#10;&#10;Description automatically generated">
            <a:extLst>
              <a:ext uri="{FF2B5EF4-FFF2-40B4-BE49-F238E27FC236}">
                <a16:creationId xmlns:a16="http://schemas.microsoft.com/office/drawing/2014/main" id="{2487C687-6A8F-494F-A1A8-1777F48428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4515" y="4940264"/>
            <a:ext cx="3478530" cy="1276825"/>
          </a:xfrm>
          <a:prstGeom prst="rect">
            <a:avLst/>
          </a:prstGeom>
        </p:spPr>
      </p:pic>
      <p:pic>
        <p:nvPicPr>
          <p:cNvPr id="14" name="Picture 13">
            <a:extLst>
              <a:ext uri="{FF2B5EF4-FFF2-40B4-BE49-F238E27FC236}">
                <a16:creationId xmlns:a16="http://schemas.microsoft.com/office/drawing/2014/main" id="{CFC5ED08-A0A5-496E-A539-DAE599C47348}"/>
              </a:ext>
            </a:extLst>
          </p:cNvPr>
          <p:cNvPicPr>
            <a:picLocks noChangeAspect="1"/>
          </p:cNvPicPr>
          <p:nvPr/>
        </p:nvPicPr>
        <p:blipFill rotWithShape="1">
          <a:blip r:embed="rId5">
            <a:extLst>
              <a:ext uri="{28A0092B-C50C-407E-A947-70E740481C1C}">
                <a14:useLocalDpi xmlns:a14="http://schemas.microsoft.com/office/drawing/2010/main" val="0"/>
              </a:ext>
            </a:extLst>
          </a:blip>
          <a:srcRect l="2280" t="15545" r="2787" b="10953"/>
          <a:stretch/>
        </p:blipFill>
        <p:spPr>
          <a:xfrm>
            <a:off x="4359350" y="5109423"/>
            <a:ext cx="2020186" cy="938506"/>
          </a:xfrm>
          <a:prstGeom prst="rect">
            <a:avLst/>
          </a:prstGeom>
        </p:spPr>
      </p:pic>
      <p:sp>
        <p:nvSpPr>
          <p:cNvPr id="8" name="Subtitle 7">
            <a:extLst>
              <a:ext uri="{FF2B5EF4-FFF2-40B4-BE49-F238E27FC236}">
                <a16:creationId xmlns:a16="http://schemas.microsoft.com/office/drawing/2014/main" id="{4764DAE2-1719-C5B7-E360-16F79B5E526A}"/>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61345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hidden="1">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0E9B6074-4DED-4ED3-8CB1-16F8374D6532}"/>
              </a:ext>
            </a:extLst>
          </p:cNvPr>
          <p:cNvGrpSpPr/>
          <p:nvPr/>
        </p:nvGrpSpPr>
        <p:grpSpPr>
          <a:xfrm>
            <a:off x="8159536" y="4120853"/>
            <a:ext cx="5334540" cy="2802602"/>
            <a:chOff x="8159536" y="4120853"/>
            <a:chExt cx="5334540" cy="2802602"/>
          </a:xfrm>
        </p:grpSpPr>
        <p:sp>
          <p:nvSpPr>
            <p:cNvPr id="9" name="Isosceles Triangle 8">
              <a:extLst>
                <a:ext uri="{FF2B5EF4-FFF2-40B4-BE49-F238E27FC236}">
                  <a16:creationId xmlns:a16="http://schemas.microsoft.com/office/drawing/2014/main" id="{CB8ED805-B756-428F-AAA7-782F1184812B}"/>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a:extLst>
                <a:ext uri="{FF2B5EF4-FFF2-40B4-BE49-F238E27FC236}">
                  <a16:creationId xmlns:a16="http://schemas.microsoft.com/office/drawing/2014/main" id="{60EE5E3C-F07C-4C02-B231-262F6CCDD747}"/>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10905053" cy="629952"/>
          </a:xfrm>
        </p:spPr>
        <p:txBody>
          <a:bodyPr>
            <a:normAutofit lnSpcReduction="10000"/>
          </a:bodyPr>
          <a:lstStyle/>
          <a:p>
            <a:r>
              <a:rPr lang="en-GB" sz="4000"/>
              <a:t>What is &gt;log on | move on&gt;?</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641773" y="1658737"/>
            <a:ext cx="10905053" cy="4572419"/>
          </a:xfrm>
          <a:prstGeom prst="rect">
            <a:avLst/>
          </a:prstGeom>
        </p:spPr>
        <p:txBody>
          <a:bodyPr vert="horz" lIns="91440" tIns="45720" rIns="91440" bIns="45720" rtlCol="0" anchor="t">
            <a:normAutofit fontScale="7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Wingdings" panose="05000000000000000000" pitchFamily="2" charset="2"/>
              <a:buChar char="Ø"/>
            </a:pPr>
            <a:r>
              <a:rPr lang="en-GB" sz="2700" dirty="0">
                <a:cs typeface="Calibri"/>
              </a:rPr>
              <a:t>A free and impartial education, training and careers website helping young people in our area plan their next steps after school</a:t>
            </a:r>
          </a:p>
          <a:p>
            <a:pPr marL="914400" lvl="1" indent="-457200" algn="l">
              <a:buFont typeface="Wingdings" panose="05000000000000000000" pitchFamily="2" charset="2"/>
              <a:buChar char="Ø"/>
            </a:pPr>
            <a:r>
              <a:rPr lang="en-GB" sz="2700" dirty="0">
                <a:cs typeface="Calibri"/>
              </a:rPr>
              <a:t>Learn about yourself and your strengths, skills, and aspirations</a:t>
            </a:r>
          </a:p>
          <a:p>
            <a:pPr marL="914400" lvl="1" indent="-457200" algn="l">
              <a:buFont typeface="Wingdings" panose="05000000000000000000" pitchFamily="2" charset="2"/>
              <a:buChar char="Ø"/>
            </a:pPr>
            <a:r>
              <a:rPr lang="en-GB" sz="2700" dirty="0">
                <a:cs typeface="Calibri"/>
              </a:rPr>
              <a:t>Research and apply for courses and apprenticeships</a:t>
            </a:r>
          </a:p>
          <a:p>
            <a:pPr marL="914400" lvl="1" indent="-457200" algn="l">
              <a:buFont typeface="Wingdings" panose="05000000000000000000" pitchFamily="2" charset="2"/>
              <a:buChar char="Ø"/>
            </a:pPr>
            <a:r>
              <a:rPr lang="en-GB" sz="2700" dirty="0">
                <a:cs typeface="Calibri"/>
              </a:rPr>
              <a:t>Complete the Skills Passport and use the CV builder tool</a:t>
            </a:r>
          </a:p>
          <a:p>
            <a:pPr marL="914400" lvl="1" indent="-457200" algn="l">
              <a:buFont typeface="Wingdings" panose="05000000000000000000" pitchFamily="2" charset="2"/>
              <a:buChar char="Ø"/>
            </a:pPr>
            <a:endParaRPr lang="en-GB" sz="2400" dirty="0"/>
          </a:p>
          <a:p>
            <a:pPr marL="457200" indent="-457200" algn="l">
              <a:buFont typeface="Wingdings,Sans-Serif" panose="05000000000000000000" pitchFamily="2" charset="2"/>
              <a:buChar char="Ø"/>
            </a:pPr>
            <a:r>
              <a:rPr lang="en-GB" sz="2700" dirty="0">
                <a:ea typeface="+mn-lt"/>
                <a:cs typeface="+mn-lt"/>
              </a:rPr>
              <a:t>You can access &gt;log on | move on&gt; at home, at school, or on mobile devices</a:t>
            </a:r>
          </a:p>
          <a:p>
            <a:pPr marL="457200" indent="-457200" algn="l">
              <a:buFont typeface="Wingdings" panose="05000000000000000000" pitchFamily="2" charset="2"/>
              <a:buChar char="Ø"/>
            </a:pPr>
            <a:endParaRPr lang="en-GB" sz="2700" dirty="0"/>
          </a:p>
          <a:p>
            <a:pPr marL="457200" indent="-457200" algn="l">
              <a:buFont typeface="Wingdings" panose="05000000000000000000" pitchFamily="2" charset="2"/>
              <a:buChar char="Ø"/>
            </a:pPr>
            <a:r>
              <a:rPr lang="en-GB" sz="2700" dirty="0"/>
              <a:t>You do not need log in details to access the main information pages, you will 		     only need to log in to access your account</a:t>
            </a:r>
            <a:endParaRPr lang="en-GB" dirty="0">
              <a:cs typeface="Calibri"/>
            </a:endParaRPr>
          </a:p>
          <a:p>
            <a:pPr marL="457200" indent="-457200" algn="l">
              <a:buFont typeface="Wingdings" panose="05000000000000000000" pitchFamily="2" charset="2"/>
              <a:buChar char="Ø"/>
            </a:pPr>
            <a:endParaRPr lang="en-GB" sz="2700" dirty="0">
              <a:cs typeface="Calibri"/>
            </a:endParaRPr>
          </a:p>
          <a:p>
            <a:pPr marL="457200" indent="-457200" algn="l">
              <a:buFont typeface="Wingdings" panose="05000000000000000000" pitchFamily="2" charset="2"/>
              <a:buChar char="Ø"/>
            </a:pPr>
            <a:r>
              <a:rPr lang="en-GB" sz="2700" dirty="0">
                <a:cs typeface="Calibri"/>
              </a:rPr>
              <a:t>It's a quick and easy way to apply to more than one provider and track 			       all applications in one place and you take your account with you when 			     you move on to the next step in your training and education journey  							</a:t>
            </a:r>
            <a:endParaRPr lang="en-GB" dirty="0">
              <a:cs typeface="Calibri"/>
            </a:endParaRPr>
          </a:p>
          <a:p>
            <a:pPr marL="457200" indent="-457200" algn="l">
              <a:buFont typeface="Wingdings" panose="05000000000000000000" pitchFamily="2" charset="2"/>
              <a:buChar char="Ø"/>
            </a:pPr>
            <a:endParaRPr lang="en-GB" sz="2700" dirty="0">
              <a:cs typeface="Calibri"/>
            </a:endParaRPr>
          </a:p>
        </p:txBody>
      </p:sp>
    </p:spTree>
    <p:extLst>
      <p:ext uri="{BB962C8B-B14F-4D97-AF65-F5344CB8AC3E}">
        <p14:creationId xmlns:p14="http://schemas.microsoft.com/office/powerpoint/2010/main" val="2253160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8AF0BA3B-23BA-4E15-82EF-5B603B7A3756}"/>
              </a:ext>
            </a:extLst>
          </p:cNvPr>
          <p:cNvGrpSpPr/>
          <p:nvPr/>
        </p:nvGrpSpPr>
        <p:grpSpPr>
          <a:xfrm>
            <a:off x="8159536" y="4120853"/>
            <a:ext cx="5334540" cy="2802602"/>
            <a:chOff x="8159536" y="4120853"/>
            <a:chExt cx="5334540" cy="2802602"/>
          </a:xfrm>
        </p:grpSpPr>
        <p:sp>
          <p:nvSpPr>
            <p:cNvPr id="10" name="Isosceles Triangle 9">
              <a:extLst>
                <a:ext uri="{FF2B5EF4-FFF2-40B4-BE49-F238E27FC236}">
                  <a16:creationId xmlns:a16="http://schemas.microsoft.com/office/drawing/2014/main" id="{BD965AB1-4AE6-4AD5-BD47-A9D00D1D1225}"/>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id="{F93521B5-D656-4E0B-98A6-5C7AA430000A}"/>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3382091" cy="629952"/>
          </a:xfrm>
        </p:spPr>
        <p:txBody>
          <a:bodyPr>
            <a:normAutofit lnSpcReduction="10000"/>
          </a:bodyPr>
          <a:lstStyle/>
          <a:p>
            <a:r>
              <a:rPr lang="en-GB" sz="4000"/>
              <a:t>Opportunities</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641773" y="1874397"/>
            <a:ext cx="3382091" cy="4356759"/>
          </a:xfrm>
          <a:prstGeom prst="rect">
            <a:avLst/>
          </a:prstGeom>
        </p:spPr>
        <p:txBody>
          <a:bodyPr vert="horz" lIns="91440" tIns="45720" rIns="91440" bIns="45720" rtlCol="0" anchor="t">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Wingdings" panose="05000000000000000000" pitchFamily="2" charset="2"/>
              <a:buChar char="Ø"/>
            </a:pPr>
            <a:r>
              <a:rPr lang="en-GB" sz="2000" dirty="0"/>
              <a:t>‘Opportunities’ are the options available to you after you leave Year 11</a:t>
            </a:r>
          </a:p>
          <a:p>
            <a:pPr algn="l"/>
            <a:endParaRPr lang="en-GB" sz="900"/>
          </a:p>
          <a:p>
            <a:pPr marL="457200" indent="-457200" algn="l">
              <a:buFont typeface="Wingdings" panose="05000000000000000000" pitchFamily="2" charset="2"/>
              <a:buChar char="Ø"/>
            </a:pPr>
            <a:r>
              <a:rPr lang="en-GB" sz="2000" dirty="0"/>
              <a:t>Full time courses and provider led apprenticeships normally start in September</a:t>
            </a:r>
            <a:endParaRPr lang="en-GB" sz="2000" dirty="0">
              <a:cs typeface="Calibri"/>
            </a:endParaRPr>
          </a:p>
          <a:p>
            <a:pPr algn="l"/>
            <a:endParaRPr lang="en-GB" sz="900"/>
          </a:p>
          <a:p>
            <a:pPr marL="457200" indent="-457200" algn="l">
              <a:buFont typeface="Wingdings" panose="05000000000000000000" pitchFamily="2" charset="2"/>
              <a:buChar char="Ø"/>
            </a:pPr>
            <a:r>
              <a:rPr lang="en-GB" sz="2000" dirty="0"/>
              <a:t>Employer apprenticeships start whenever a business has a vacancy</a:t>
            </a:r>
            <a:endParaRPr lang="en-GB" sz="2000" dirty="0">
              <a:cs typeface="Calibri"/>
            </a:endParaRPr>
          </a:p>
          <a:p>
            <a:pPr algn="l"/>
            <a:endParaRPr lang="en-GB" sz="900"/>
          </a:p>
          <a:p>
            <a:pPr algn="l"/>
            <a:r>
              <a:rPr lang="en-GB" sz="2000" dirty="0"/>
              <a:t>Search by:</a:t>
            </a:r>
            <a:endParaRPr lang="en-GB" sz="2000" dirty="0">
              <a:cs typeface="Calibri"/>
            </a:endParaRPr>
          </a:p>
          <a:p>
            <a:pPr marL="914400" lvl="1" indent="-457200" algn="l">
              <a:buFont typeface="Wingdings" panose="05000000000000000000" pitchFamily="2" charset="2"/>
              <a:buChar char="Ø"/>
            </a:pPr>
            <a:r>
              <a:rPr lang="en-GB" sz="1600" dirty="0"/>
              <a:t>Provider</a:t>
            </a:r>
            <a:endParaRPr lang="en-GB" sz="1600" dirty="0">
              <a:cs typeface="Calibri"/>
            </a:endParaRPr>
          </a:p>
          <a:p>
            <a:pPr marL="914400" lvl="1" indent="-457200" algn="l">
              <a:buFont typeface="Wingdings" panose="05000000000000000000" pitchFamily="2" charset="2"/>
              <a:buChar char="Ø"/>
            </a:pPr>
            <a:r>
              <a:rPr lang="en-GB" sz="1600" dirty="0"/>
              <a:t>Area</a:t>
            </a:r>
            <a:endParaRPr lang="en-GB" sz="1600" dirty="0">
              <a:cs typeface="Calibri"/>
            </a:endParaRPr>
          </a:p>
          <a:p>
            <a:pPr marL="914400" lvl="1" indent="-457200" algn="l">
              <a:buFont typeface="Wingdings" panose="05000000000000000000" pitchFamily="2" charset="2"/>
              <a:buChar char="Ø"/>
            </a:pPr>
            <a:r>
              <a:rPr lang="en-GB" sz="1600" dirty="0"/>
              <a:t>Qualification</a:t>
            </a:r>
            <a:endParaRPr lang="en-GB" sz="1600" dirty="0">
              <a:cs typeface="Calibri"/>
            </a:endParaRPr>
          </a:p>
          <a:p>
            <a:pPr marL="914400" lvl="1" indent="-457200" algn="l">
              <a:buFont typeface="Wingdings" panose="05000000000000000000" pitchFamily="2" charset="2"/>
              <a:buChar char="Ø"/>
            </a:pPr>
            <a:r>
              <a:rPr lang="en-GB" sz="1600" dirty="0"/>
              <a:t>Sector/subject</a:t>
            </a:r>
            <a:endParaRPr lang="en-GB" sz="1600" dirty="0">
              <a:cs typeface="Calibri"/>
            </a:endParaRPr>
          </a:p>
        </p:txBody>
      </p:sp>
      <p:pic>
        <p:nvPicPr>
          <p:cNvPr id="2" name="Picture 1">
            <a:extLst>
              <a:ext uri="{FF2B5EF4-FFF2-40B4-BE49-F238E27FC236}">
                <a16:creationId xmlns:a16="http://schemas.microsoft.com/office/drawing/2014/main" id="{0E0E06C2-58EF-4899-BA72-3E398277232E}"/>
              </a:ext>
            </a:extLst>
          </p:cNvPr>
          <p:cNvPicPr>
            <a:picLocks noChangeAspect="1"/>
          </p:cNvPicPr>
          <p:nvPr/>
        </p:nvPicPr>
        <p:blipFill>
          <a:blip r:embed="rId3"/>
          <a:stretch>
            <a:fillRect/>
          </a:stretch>
        </p:blipFill>
        <p:spPr>
          <a:xfrm>
            <a:off x="4023865" y="715769"/>
            <a:ext cx="7224035" cy="5233073"/>
          </a:xfrm>
          <a:prstGeom prst="rect">
            <a:avLst/>
          </a:prstGeom>
        </p:spPr>
      </p:pic>
    </p:spTree>
    <p:extLst>
      <p:ext uri="{BB962C8B-B14F-4D97-AF65-F5344CB8AC3E}">
        <p14:creationId xmlns:p14="http://schemas.microsoft.com/office/powerpoint/2010/main" val="231088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E89CB4E7-03EC-4F71-A9C4-17FDAD70581D}"/>
              </a:ext>
            </a:extLst>
          </p:cNvPr>
          <p:cNvGrpSpPr/>
          <p:nvPr/>
        </p:nvGrpSpPr>
        <p:grpSpPr>
          <a:xfrm>
            <a:off x="8159536" y="4120853"/>
            <a:ext cx="5334540" cy="2802602"/>
            <a:chOff x="8159536" y="4120853"/>
            <a:chExt cx="5334540" cy="2802602"/>
          </a:xfrm>
        </p:grpSpPr>
        <p:sp>
          <p:nvSpPr>
            <p:cNvPr id="10" name="Isosceles Triangle 9">
              <a:extLst>
                <a:ext uri="{FF2B5EF4-FFF2-40B4-BE49-F238E27FC236}">
                  <a16:creationId xmlns:a16="http://schemas.microsoft.com/office/drawing/2014/main" id="{F5DC04F1-6A1E-4592-9A4A-FEF1FFEDDBDA}"/>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id="{8F0F165B-7A4B-4225-B2A1-EAEAFEB1A178}"/>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3382091" cy="629952"/>
          </a:xfrm>
        </p:spPr>
        <p:txBody>
          <a:bodyPr>
            <a:normAutofit lnSpcReduction="10000"/>
          </a:bodyPr>
          <a:lstStyle/>
          <a:p>
            <a:r>
              <a:rPr lang="en-GB" sz="4000"/>
              <a:t>Opportunities</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641773" y="1874397"/>
            <a:ext cx="3382091" cy="435675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Wingdings" panose="05000000000000000000" pitchFamily="2" charset="2"/>
              <a:buChar char="Ø"/>
            </a:pPr>
            <a:r>
              <a:rPr lang="en-GB" sz="2000"/>
              <a:t>Use the filters to narrow down your search if you want to</a:t>
            </a:r>
          </a:p>
          <a:p>
            <a:pPr marL="457200" indent="-457200" algn="l">
              <a:buFont typeface="Wingdings" panose="05000000000000000000" pitchFamily="2" charset="2"/>
              <a:buChar char="Ø"/>
            </a:pPr>
            <a:r>
              <a:rPr lang="en-GB" sz="2000"/>
              <a:t>If you don’t know what you want to do, just clicking on ‘search’ will show you a list of everything. Try thinking about your favourite subjects at school, or things you like doing outside of school</a:t>
            </a:r>
          </a:p>
        </p:txBody>
      </p:sp>
      <p:pic>
        <p:nvPicPr>
          <p:cNvPr id="3" name="Picture 2">
            <a:extLst>
              <a:ext uri="{FF2B5EF4-FFF2-40B4-BE49-F238E27FC236}">
                <a16:creationId xmlns:a16="http://schemas.microsoft.com/office/drawing/2014/main" id="{94158A76-C9AE-450E-895D-6CB797D82E08}"/>
              </a:ext>
            </a:extLst>
          </p:cNvPr>
          <p:cNvPicPr>
            <a:picLocks noChangeAspect="1"/>
          </p:cNvPicPr>
          <p:nvPr/>
        </p:nvPicPr>
        <p:blipFill>
          <a:blip r:embed="rId3"/>
          <a:stretch>
            <a:fillRect/>
          </a:stretch>
        </p:blipFill>
        <p:spPr>
          <a:xfrm>
            <a:off x="5210629" y="652603"/>
            <a:ext cx="6076751" cy="5330803"/>
          </a:xfrm>
          <a:prstGeom prst="rect">
            <a:avLst/>
          </a:prstGeom>
        </p:spPr>
      </p:pic>
    </p:spTree>
    <p:extLst>
      <p:ext uri="{BB962C8B-B14F-4D97-AF65-F5344CB8AC3E}">
        <p14:creationId xmlns:p14="http://schemas.microsoft.com/office/powerpoint/2010/main" val="2171226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9FDF5E-CECF-446D-A0EB-CB75BF3AC244}"/>
              </a:ext>
            </a:extLst>
          </p:cNvPr>
          <p:cNvGrpSpPr/>
          <p:nvPr/>
        </p:nvGrpSpPr>
        <p:grpSpPr>
          <a:xfrm>
            <a:off x="8159536" y="4120853"/>
            <a:ext cx="5334540" cy="2802602"/>
            <a:chOff x="8159536" y="4120853"/>
            <a:chExt cx="5334540" cy="2802602"/>
          </a:xfrm>
        </p:grpSpPr>
        <p:sp>
          <p:nvSpPr>
            <p:cNvPr id="12" name="Isosceles Triangle 11">
              <a:extLst>
                <a:ext uri="{FF2B5EF4-FFF2-40B4-BE49-F238E27FC236}">
                  <a16:creationId xmlns:a16="http://schemas.microsoft.com/office/drawing/2014/main" id="{2BDCCCF1-D1DD-49AC-B867-8AC3FA9523EC}"/>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5377C870-F86F-4EAD-8D4D-770C7249809D}"/>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3382091" cy="629952"/>
          </a:xfrm>
        </p:spPr>
        <p:txBody>
          <a:bodyPr>
            <a:normAutofit lnSpcReduction="10000"/>
          </a:bodyPr>
          <a:lstStyle/>
          <a:p>
            <a:r>
              <a:rPr lang="en-GB" sz="4000"/>
              <a:t>Opportunities</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641773" y="1874397"/>
            <a:ext cx="4515957" cy="435675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000"/>
              <a:t>Click on the title to find out:</a:t>
            </a:r>
          </a:p>
          <a:p>
            <a:pPr marL="342900" indent="-342900" algn="l">
              <a:buFont typeface="Wingdings" panose="05000000000000000000" pitchFamily="2" charset="2"/>
              <a:buChar char="Ø"/>
            </a:pPr>
            <a:r>
              <a:rPr lang="en-GB" sz="2000"/>
              <a:t>Where, when, duration and qualification</a:t>
            </a:r>
          </a:p>
          <a:p>
            <a:pPr marL="342900" indent="-342900" algn="l">
              <a:buFont typeface="Wingdings" panose="05000000000000000000" pitchFamily="2" charset="2"/>
              <a:buChar char="Ø"/>
            </a:pPr>
            <a:r>
              <a:rPr lang="en-GB" sz="2000"/>
              <a:t>What you will study, and how it will be taught</a:t>
            </a:r>
          </a:p>
          <a:p>
            <a:pPr marL="342900" indent="-342900" algn="l">
              <a:buFont typeface="Wingdings" panose="05000000000000000000" pitchFamily="2" charset="2"/>
              <a:buChar char="Ø"/>
            </a:pPr>
            <a:r>
              <a:rPr lang="en-GB" sz="2000"/>
              <a:t>Entry requirements </a:t>
            </a:r>
          </a:p>
          <a:p>
            <a:pPr marL="342900" indent="-342900" algn="l">
              <a:buFont typeface="Wingdings" panose="05000000000000000000" pitchFamily="2" charset="2"/>
              <a:buChar char="Ø"/>
            </a:pPr>
            <a:r>
              <a:rPr lang="en-GB" sz="2000"/>
              <a:t>Labour Market Information (LMI)</a:t>
            </a:r>
          </a:p>
          <a:p>
            <a:pPr marL="342900" indent="-342900" algn="l">
              <a:buFont typeface="Wingdings" panose="05000000000000000000" pitchFamily="2" charset="2"/>
              <a:buChar char="Ø"/>
            </a:pPr>
            <a:r>
              <a:rPr lang="en-GB" sz="2000"/>
              <a:t>Relevant events</a:t>
            </a:r>
          </a:p>
          <a:p>
            <a:pPr marL="342900" indent="-342900" algn="l">
              <a:buFont typeface="Wingdings" panose="05000000000000000000" pitchFamily="2" charset="2"/>
              <a:buChar char="Ø"/>
            </a:pPr>
            <a:endParaRPr lang="en-GB" sz="2000"/>
          </a:p>
          <a:p>
            <a:pPr lvl="1" algn="l"/>
            <a:r>
              <a:rPr lang="en-GB" sz="1800"/>
              <a:t>     </a:t>
            </a:r>
            <a:r>
              <a:rPr lang="en-GB" sz="2400"/>
              <a:t>‘Add to favourites’</a:t>
            </a:r>
          </a:p>
          <a:p>
            <a:pPr lvl="1" algn="l"/>
            <a:r>
              <a:rPr lang="en-GB" sz="1800"/>
              <a:t>When you’re logged in, add your preferred opportunities to your favourites list to quickly apply for them later</a:t>
            </a:r>
          </a:p>
        </p:txBody>
      </p:sp>
      <p:pic>
        <p:nvPicPr>
          <p:cNvPr id="2" name="Picture 1">
            <a:extLst>
              <a:ext uri="{FF2B5EF4-FFF2-40B4-BE49-F238E27FC236}">
                <a16:creationId xmlns:a16="http://schemas.microsoft.com/office/drawing/2014/main" id="{DAE57380-1DF0-42B0-A39E-85B65AC2AD93}"/>
              </a:ext>
            </a:extLst>
          </p:cNvPr>
          <p:cNvPicPr>
            <a:picLocks noChangeAspect="1"/>
          </p:cNvPicPr>
          <p:nvPr/>
        </p:nvPicPr>
        <p:blipFill>
          <a:blip r:embed="rId4"/>
          <a:stretch>
            <a:fillRect/>
          </a:stretch>
        </p:blipFill>
        <p:spPr>
          <a:xfrm>
            <a:off x="5413828" y="728175"/>
            <a:ext cx="5876901" cy="5308741"/>
          </a:xfrm>
          <a:prstGeom prst="rect">
            <a:avLst/>
          </a:prstGeom>
        </p:spPr>
      </p:pic>
      <p:sp>
        <p:nvSpPr>
          <p:cNvPr id="6" name="Heart 5">
            <a:extLst>
              <a:ext uri="{FF2B5EF4-FFF2-40B4-BE49-F238E27FC236}">
                <a16:creationId xmlns:a16="http://schemas.microsoft.com/office/drawing/2014/main" id="{4C02FEAB-563D-4D52-85E3-142FE5CDBC93}"/>
              </a:ext>
            </a:extLst>
          </p:cNvPr>
          <p:cNvSpPr/>
          <p:nvPr/>
        </p:nvSpPr>
        <p:spPr>
          <a:xfrm>
            <a:off x="843215" y="4863497"/>
            <a:ext cx="461313" cy="389383"/>
          </a:xfrm>
          <a:prstGeom prst="heart">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82084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3D7ED51C-07F3-4470-B155-8CA7A4B82F34}"/>
              </a:ext>
            </a:extLst>
          </p:cNvPr>
          <p:cNvGrpSpPr/>
          <p:nvPr/>
        </p:nvGrpSpPr>
        <p:grpSpPr>
          <a:xfrm>
            <a:off x="8159536" y="4120853"/>
            <a:ext cx="5334540" cy="2802602"/>
            <a:chOff x="8159536" y="4120853"/>
            <a:chExt cx="5334540" cy="2802602"/>
          </a:xfrm>
        </p:grpSpPr>
        <p:sp>
          <p:nvSpPr>
            <p:cNvPr id="10" name="Isosceles Triangle 9">
              <a:extLst>
                <a:ext uri="{FF2B5EF4-FFF2-40B4-BE49-F238E27FC236}">
                  <a16:creationId xmlns:a16="http://schemas.microsoft.com/office/drawing/2014/main" id="{FC644631-69FD-4D5B-A383-B76B69D53D5D}"/>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id="{96A7C8AD-8767-45B5-B791-2650C719680A}"/>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3382091" cy="629952"/>
          </a:xfrm>
        </p:spPr>
        <p:txBody>
          <a:bodyPr>
            <a:normAutofit lnSpcReduction="10000"/>
          </a:bodyPr>
          <a:lstStyle/>
          <a:p>
            <a:r>
              <a:rPr lang="en-GB" sz="4000"/>
              <a:t>Events</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994112" y="1874398"/>
            <a:ext cx="3742265" cy="435675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2800"/>
          </a:p>
          <a:p>
            <a:pPr algn="l"/>
            <a:r>
              <a:rPr lang="en-GB" sz="2800"/>
              <a:t>It is really important that you visit the different providers. You could be spending the next few years with them, make sure you think you will be happy and supported</a:t>
            </a:r>
            <a:endParaRPr lang="en-GB"/>
          </a:p>
        </p:txBody>
      </p:sp>
      <p:pic>
        <p:nvPicPr>
          <p:cNvPr id="2" name="Picture 1">
            <a:extLst>
              <a:ext uri="{FF2B5EF4-FFF2-40B4-BE49-F238E27FC236}">
                <a16:creationId xmlns:a16="http://schemas.microsoft.com/office/drawing/2014/main" id="{D9D05E05-3F8C-4AB4-975A-6CD9D31F452C}"/>
              </a:ext>
            </a:extLst>
          </p:cNvPr>
          <p:cNvPicPr>
            <a:picLocks noChangeAspect="1"/>
          </p:cNvPicPr>
          <p:nvPr/>
        </p:nvPicPr>
        <p:blipFill>
          <a:blip r:embed="rId4"/>
          <a:stretch>
            <a:fillRect/>
          </a:stretch>
        </p:blipFill>
        <p:spPr>
          <a:xfrm>
            <a:off x="5421692" y="718213"/>
            <a:ext cx="5892509" cy="5313940"/>
          </a:xfrm>
          <a:prstGeom prst="rect">
            <a:avLst/>
          </a:prstGeom>
        </p:spPr>
      </p:pic>
    </p:spTree>
    <p:extLst>
      <p:ext uri="{BB962C8B-B14F-4D97-AF65-F5344CB8AC3E}">
        <p14:creationId xmlns:p14="http://schemas.microsoft.com/office/powerpoint/2010/main" val="3528298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0F1FAB01-CFD8-45BF-A874-06912A3DE8FC}"/>
              </a:ext>
            </a:extLst>
          </p:cNvPr>
          <p:cNvGrpSpPr/>
          <p:nvPr/>
        </p:nvGrpSpPr>
        <p:grpSpPr>
          <a:xfrm>
            <a:off x="8159536" y="4120853"/>
            <a:ext cx="5334540" cy="2802602"/>
            <a:chOff x="8159536" y="4120853"/>
            <a:chExt cx="5334540" cy="2802602"/>
          </a:xfrm>
        </p:grpSpPr>
        <p:sp>
          <p:nvSpPr>
            <p:cNvPr id="10" name="Isosceles Triangle 9">
              <a:extLst>
                <a:ext uri="{FF2B5EF4-FFF2-40B4-BE49-F238E27FC236}">
                  <a16:creationId xmlns:a16="http://schemas.microsoft.com/office/drawing/2014/main" id="{1AD935C1-5667-45A3-AB33-AE6D59928A44}"/>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id="{574B5579-F428-407C-BA20-9AD48E63C5D9}"/>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2602919" cy="629952"/>
          </a:xfrm>
        </p:spPr>
        <p:txBody>
          <a:bodyPr>
            <a:normAutofit fontScale="85000" lnSpcReduction="10000"/>
          </a:bodyPr>
          <a:lstStyle/>
          <a:p>
            <a:r>
              <a:rPr lang="en-GB" sz="4000"/>
              <a:t>Your account</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641774" y="1874398"/>
            <a:ext cx="2756641" cy="4356759"/>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800"/>
              <a:t>Complete ‘Your Profile’ information</a:t>
            </a:r>
          </a:p>
          <a:p>
            <a:pPr marL="342900" indent="-342900" algn="l">
              <a:buFont typeface="Wingdings" panose="05000000000000000000" pitchFamily="2" charset="2"/>
              <a:buChar char="Ø"/>
            </a:pPr>
            <a:r>
              <a:rPr lang="en-GB"/>
              <a:t>Use capital letters and correct grammar – this information is used in your applications</a:t>
            </a:r>
          </a:p>
          <a:p>
            <a:pPr marL="342900" indent="-342900" algn="l">
              <a:buFont typeface="Wingdings" panose="05000000000000000000" pitchFamily="2" charset="2"/>
              <a:buChar char="Ø"/>
            </a:pPr>
            <a:r>
              <a:rPr lang="en-GB"/>
              <a:t>‘Your next step’ is what your plans are after Y11. You can edit this if you change your mind</a:t>
            </a:r>
          </a:p>
          <a:p>
            <a:pPr marL="342900" indent="-342900" algn="l">
              <a:buFont typeface="Wingdings" panose="05000000000000000000" pitchFamily="2" charset="2"/>
              <a:buChar char="Ø"/>
            </a:pPr>
            <a:endParaRPr lang="en-GB"/>
          </a:p>
        </p:txBody>
      </p:sp>
      <p:pic>
        <p:nvPicPr>
          <p:cNvPr id="2" name="Picture 1">
            <a:extLst>
              <a:ext uri="{FF2B5EF4-FFF2-40B4-BE49-F238E27FC236}">
                <a16:creationId xmlns:a16="http://schemas.microsoft.com/office/drawing/2014/main" id="{F0268231-125E-4B18-A4CB-E881FC3982F8}"/>
              </a:ext>
            </a:extLst>
          </p:cNvPr>
          <p:cNvPicPr>
            <a:picLocks noChangeAspect="1"/>
          </p:cNvPicPr>
          <p:nvPr/>
        </p:nvPicPr>
        <p:blipFill>
          <a:blip r:embed="rId4"/>
          <a:stretch>
            <a:fillRect/>
          </a:stretch>
        </p:blipFill>
        <p:spPr>
          <a:xfrm>
            <a:off x="3398415" y="888963"/>
            <a:ext cx="7994690" cy="5178893"/>
          </a:xfrm>
          <a:prstGeom prst="rect">
            <a:avLst/>
          </a:prstGeom>
        </p:spPr>
      </p:pic>
    </p:spTree>
    <p:extLst>
      <p:ext uri="{BB962C8B-B14F-4D97-AF65-F5344CB8AC3E}">
        <p14:creationId xmlns:p14="http://schemas.microsoft.com/office/powerpoint/2010/main" val="1991405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6106866-2940-4DFC-A835-13E23D75EF14}"/>
              </a:ext>
            </a:extLst>
          </p:cNvPr>
          <p:cNvGrpSpPr/>
          <p:nvPr/>
        </p:nvGrpSpPr>
        <p:grpSpPr>
          <a:xfrm>
            <a:off x="8159536" y="4120853"/>
            <a:ext cx="5334540" cy="2802602"/>
            <a:chOff x="8159536" y="4120853"/>
            <a:chExt cx="5334540" cy="2802602"/>
          </a:xfrm>
        </p:grpSpPr>
        <p:sp>
          <p:nvSpPr>
            <p:cNvPr id="12" name="Isosceles Triangle 11">
              <a:extLst>
                <a:ext uri="{FF2B5EF4-FFF2-40B4-BE49-F238E27FC236}">
                  <a16:creationId xmlns:a16="http://schemas.microsoft.com/office/drawing/2014/main" id="{6FCC7375-EA9C-4A4E-9D39-DBBDABB1FA02}"/>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48020CF3-8123-4D6B-A0F2-2D1ACC57EDFE}"/>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2602919" cy="629952"/>
          </a:xfrm>
        </p:spPr>
        <p:txBody>
          <a:bodyPr>
            <a:normAutofit fontScale="92500"/>
          </a:bodyPr>
          <a:lstStyle/>
          <a:p>
            <a:r>
              <a:rPr lang="en-GB" sz="4000"/>
              <a:t>Applications</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641774" y="1874398"/>
            <a:ext cx="2756641" cy="4356759"/>
          </a:xfrm>
          <a:prstGeom prst="rect">
            <a:avLst/>
          </a:prstGeom>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800"/>
              <a:t>When you have researched your courses and added them to your favourites, you can start your applications.</a:t>
            </a:r>
          </a:p>
          <a:p>
            <a:pPr marL="342900" indent="-342900" algn="l">
              <a:buFont typeface="Wingdings" panose="05000000000000000000" pitchFamily="2" charset="2"/>
              <a:buChar char="Ø"/>
            </a:pPr>
            <a:r>
              <a:rPr lang="en-GB"/>
              <a:t>We recommend having a ‘plan A’ and a ‘plan B’</a:t>
            </a:r>
          </a:p>
          <a:p>
            <a:pPr marL="342900" indent="-342900" algn="l">
              <a:buFont typeface="Wingdings" panose="05000000000000000000" pitchFamily="2" charset="2"/>
              <a:buChar char="Ø"/>
            </a:pPr>
            <a:r>
              <a:rPr lang="en-GB"/>
              <a:t>The providers offering your ‘favourited’ courses will be at the top of the drop down menu</a:t>
            </a:r>
          </a:p>
          <a:p>
            <a:pPr marL="342900" indent="-342900" algn="l">
              <a:buFont typeface="Wingdings" panose="05000000000000000000" pitchFamily="2" charset="2"/>
              <a:buChar char="Ø"/>
            </a:pPr>
            <a:endParaRPr lang="en-GB"/>
          </a:p>
        </p:txBody>
      </p:sp>
      <p:pic>
        <p:nvPicPr>
          <p:cNvPr id="3" name="Picture 2">
            <a:extLst>
              <a:ext uri="{FF2B5EF4-FFF2-40B4-BE49-F238E27FC236}">
                <a16:creationId xmlns:a16="http://schemas.microsoft.com/office/drawing/2014/main" id="{B1319971-B03C-4002-9189-E6C98F9C0BE6}"/>
              </a:ext>
            </a:extLst>
          </p:cNvPr>
          <p:cNvPicPr>
            <a:picLocks noChangeAspect="1"/>
          </p:cNvPicPr>
          <p:nvPr/>
        </p:nvPicPr>
        <p:blipFill>
          <a:blip r:embed="rId4"/>
          <a:stretch>
            <a:fillRect/>
          </a:stretch>
        </p:blipFill>
        <p:spPr>
          <a:xfrm>
            <a:off x="3731209" y="921401"/>
            <a:ext cx="7610800" cy="5113243"/>
          </a:xfrm>
          <a:prstGeom prst="rect">
            <a:avLst/>
          </a:prstGeom>
        </p:spPr>
      </p:pic>
      <p:pic>
        <p:nvPicPr>
          <p:cNvPr id="6" name="Picture 5">
            <a:extLst>
              <a:ext uri="{FF2B5EF4-FFF2-40B4-BE49-F238E27FC236}">
                <a16:creationId xmlns:a16="http://schemas.microsoft.com/office/drawing/2014/main" id="{285F112B-14BE-4A27-9BFE-285AA2424F65}"/>
              </a:ext>
            </a:extLst>
          </p:cNvPr>
          <p:cNvPicPr>
            <a:picLocks noChangeAspect="1"/>
          </p:cNvPicPr>
          <p:nvPr/>
        </p:nvPicPr>
        <p:blipFill>
          <a:blip r:embed="rId5"/>
          <a:stretch>
            <a:fillRect/>
          </a:stretch>
        </p:blipFill>
        <p:spPr>
          <a:xfrm>
            <a:off x="3762394" y="961498"/>
            <a:ext cx="7548429" cy="4975101"/>
          </a:xfrm>
          <a:prstGeom prst="rect">
            <a:avLst/>
          </a:prstGeom>
        </p:spPr>
      </p:pic>
    </p:spTree>
    <p:extLst>
      <p:ext uri="{BB962C8B-B14F-4D97-AF65-F5344CB8AC3E}">
        <p14:creationId xmlns:p14="http://schemas.microsoft.com/office/powerpoint/2010/main" val="2796401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CF8CE6B5-D9DA-4DBF-A91A-86CFE9F7FB5C}"/>
              </a:ext>
            </a:extLst>
          </p:cNvPr>
          <p:cNvGrpSpPr/>
          <p:nvPr/>
        </p:nvGrpSpPr>
        <p:grpSpPr>
          <a:xfrm>
            <a:off x="8159536" y="4120853"/>
            <a:ext cx="5334540" cy="2802602"/>
            <a:chOff x="8159536" y="4120853"/>
            <a:chExt cx="5334540" cy="2802602"/>
          </a:xfrm>
        </p:grpSpPr>
        <p:sp>
          <p:nvSpPr>
            <p:cNvPr id="27" name="Isosceles Triangle 26">
              <a:extLst>
                <a:ext uri="{FF2B5EF4-FFF2-40B4-BE49-F238E27FC236}">
                  <a16:creationId xmlns:a16="http://schemas.microsoft.com/office/drawing/2014/main" id="{FD332549-253F-44F2-BFBB-C3D6F8FF6BB8}"/>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Isosceles Triangle 27">
              <a:extLst>
                <a:ext uri="{FF2B5EF4-FFF2-40B4-BE49-F238E27FC236}">
                  <a16:creationId xmlns:a16="http://schemas.microsoft.com/office/drawing/2014/main" id="{3A62D1F9-4D1D-43EC-A77F-D4478D98DD06}"/>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2602919" cy="629952"/>
          </a:xfrm>
        </p:spPr>
        <p:txBody>
          <a:bodyPr>
            <a:normAutofit fontScale="92500"/>
          </a:bodyPr>
          <a:lstStyle/>
          <a:p>
            <a:r>
              <a:rPr lang="en-GB" sz="4000"/>
              <a:t>Applications</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641774" y="1874398"/>
            <a:ext cx="2756641" cy="4356759"/>
          </a:xfrm>
          <a:prstGeom prst="rect">
            <a:avLst/>
          </a:prstGeom>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Wingdings" panose="05000000000000000000" pitchFamily="2" charset="2"/>
              <a:buChar char="Ø"/>
            </a:pPr>
            <a:r>
              <a:rPr lang="en-GB" sz="2800"/>
              <a:t>Your application pages pull through all of your personal details from your main account</a:t>
            </a:r>
          </a:p>
          <a:p>
            <a:pPr marL="457200" indent="-457200" algn="l">
              <a:buFont typeface="Wingdings" panose="05000000000000000000" pitchFamily="2" charset="2"/>
              <a:buChar char="Ø"/>
            </a:pPr>
            <a:r>
              <a:rPr lang="en-GB" sz="2800"/>
              <a:t>Add your opportunity </a:t>
            </a:r>
          </a:p>
          <a:p>
            <a:pPr marL="457200" indent="-457200" algn="l">
              <a:buFont typeface="Wingdings" panose="05000000000000000000" pitchFamily="2" charset="2"/>
              <a:buChar char="Ø"/>
            </a:pPr>
            <a:r>
              <a:rPr lang="en-GB" sz="2800"/>
              <a:t>Explain why you would like to a place on this course or apprenticeship</a:t>
            </a:r>
            <a:endParaRPr lang="en-GB" sz="2000"/>
          </a:p>
          <a:p>
            <a:pPr algn="l"/>
            <a:endParaRPr lang="en-GB"/>
          </a:p>
        </p:txBody>
      </p:sp>
      <p:grpSp>
        <p:nvGrpSpPr>
          <p:cNvPr id="17" name="Group 16">
            <a:extLst>
              <a:ext uri="{FF2B5EF4-FFF2-40B4-BE49-F238E27FC236}">
                <a16:creationId xmlns:a16="http://schemas.microsoft.com/office/drawing/2014/main" id="{F312B0CC-80C3-4672-94F5-5869E5FFFA0A}"/>
              </a:ext>
            </a:extLst>
          </p:cNvPr>
          <p:cNvGrpSpPr/>
          <p:nvPr/>
        </p:nvGrpSpPr>
        <p:grpSpPr>
          <a:xfrm>
            <a:off x="3497832" y="1349829"/>
            <a:ext cx="7892958" cy="4724975"/>
            <a:chOff x="3497832" y="1349829"/>
            <a:chExt cx="7892958" cy="4724975"/>
          </a:xfrm>
        </p:grpSpPr>
        <p:pic>
          <p:nvPicPr>
            <p:cNvPr id="6" name="Picture 5">
              <a:extLst>
                <a:ext uri="{FF2B5EF4-FFF2-40B4-BE49-F238E27FC236}">
                  <a16:creationId xmlns:a16="http://schemas.microsoft.com/office/drawing/2014/main" id="{59777316-F495-4FDC-A707-20D6F693E267}"/>
                </a:ext>
              </a:extLst>
            </p:cNvPr>
            <p:cNvPicPr>
              <a:picLocks noChangeAspect="1"/>
            </p:cNvPicPr>
            <p:nvPr/>
          </p:nvPicPr>
          <p:blipFill>
            <a:blip r:embed="rId4"/>
            <a:stretch>
              <a:fillRect/>
            </a:stretch>
          </p:blipFill>
          <p:spPr>
            <a:xfrm>
              <a:off x="3497832" y="1349829"/>
              <a:ext cx="7892958" cy="4724975"/>
            </a:xfrm>
            <a:prstGeom prst="rect">
              <a:avLst/>
            </a:prstGeom>
          </p:spPr>
        </p:pic>
        <p:sp>
          <p:nvSpPr>
            <p:cNvPr id="20" name="Rectangle 19">
              <a:extLst>
                <a:ext uri="{FF2B5EF4-FFF2-40B4-BE49-F238E27FC236}">
                  <a16:creationId xmlns:a16="http://schemas.microsoft.com/office/drawing/2014/main" id="{833A7085-E3D5-44B2-8F38-B359FD201972}"/>
                </a:ext>
              </a:extLst>
            </p:cNvPr>
            <p:cNvSpPr/>
            <p:nvPr/>
          </p:nvSpPr>
          <p:spPr>
            <a:xfrm>
              <a:off x="9371926" y="3432477"/>
              <a:ext cx="1901482" cy="123949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 name="Group 17">
            <a:extLst>
              <a:ext uri="{FF2B5EF4-FFF2-40B4-BE49-F238E27FC236}">
                <a16:creationId xmlns:a16="http://schemas.microsoft.com/office/drawing/2014/main" id="{6BAC2356-439C-4239-8B76-BC2EB69F4DD1}"/>
              </a:ext>
            </a:extLst>
          </p:cNvPr>
          <p:cNvGrpSpPr/>
          <p:nvPr/>
        </p:nvGrpSpPr>
        <p:grpSpPr>
          <a:xfrm>
            <a:off x="3589102" y="2269034"/>
            <a:ext cx="8350872" cy="3347830"/>
            <a:chOff x="3449426" y="2052094"/>
            <a:chExt cx="8350872" cy="3347830"/>
          </a:xfrm>
        </p:grpSpPr>
        <p:pic>
          <p:nvPicPr>
            <p:cNvPr id="8" name="Picture 7">
              <a:extLst>
                <a:ext uri="{FF2B5EF4-FFF2-40B4-BE49-F238E27FC236}">
                  <a16:creationId xmlns:a16="http://schemas.microsoft.com/office/drawing/2014/main" id="{289AA26E-195F-40CE-B9B0-C7C376A64890}"/>
                </a:ext>
              </a:extLst>
            </p:cNvPr>
            <p:cNvPicPr>
              <a:picLocks noChangeAspect="1"/>
            </p:cNvPicPr>
            <p:nvPr/>
          </p:nvPicPr>
          <p:blipFill>
            <a:blip r:embed="rId5"/>
            <a:stretch>
              <a:fillRect/>
            </a:stretch>
          </p:blipFill>
          <p:spPr>
            <a:xfrm>
              <a:off x="3449426" y="2052094"/>
              <a:ext cx="8350872" cy="3347830"/>
            </a:xfrm>
            <a:prstGeom prst="rect">
              <a:avLst/>
            </a:prstGeom>
          </p:spPr>
        </p:pic>
        <p:sp>
          <p:nvSpPr>
            <p:cNvPr id="22" name="Rectangle 21">
              <a:extLst>
                <a:ext uri="{FF2B5EF4-FFF2-40B4-BE49-F238E27FC236}">
                  <a16:creationId xmlns:a16="http://schemas.microsoft.com/office/drawing/2014/main" id="{E78CF1C2-7551-4A78-A195-23C43905D75E}"/>
                </a:ext>
              </a:extLst>
            </p:cNvPr>
            <p:cNvSpPr/>
            <p:nvPr/>
          </p:nvSpPr>
          <p:spPr>
            <a:xfrm>
              <a:off x="10650469" y="3380903"/>
              <a:ext cx="979431" cy="50155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9" name="Group 18">
            <a:extLst>
              <a:ext uri="{FF2B5EF4-FFF2-40B4-BE49-F238E27FC236}">
                <a16:creationId xmlns:a16="http://schemas.microsoft.com/office/drawing/2014/main" id="{EE862E33-7BF7-4333-BE58-6AB74782BE20}"/>
              </a:ext>
            </a:extLst>
          </p:cNvPr>
          <p:cNvGrpSpPr/>
          <p:nvPr/>
        </p:nvGrpSpPr>
        <p:grpSpPr>
          <a:xfrm>
            <a:off x="4531733" y="1419149"/>
            <a:ext cx="6848140" cy="4633805"/>
            <a:chOff x="4504390" y="1359789"/>
            <a:chExt cx="6848140" cy="4633805"/>
          </a:xfrm>
        </p:grpSpPr>
        <p:pic>
          <p:nvPicPr>
            <p:cNvPr id="12" name="Picture 11">
              <a:extLst>
                <a:ext uri="{FF2B5EF4-FFF2-40B4-BE49-F238E27FC236}">
                  <a16:creationId xmlns:a16="http://schemas.microsoft.com/office/drawing/2014/main" id="{77C1B746-1FF4-4E6F-B5C1-AC1BE262E249}"/>
                </a:ext>
              </a:extLst>
            </p:cNvPr>
            <p:cNvPicPr>
              <a:picLocks noChangeAspect="1"/>
            </p:cNvPicPr>
            <p:nvPr/>
          </p:nvPicPr>
          <p:blipFill>
            <a:blip r:embed="rId6"/>
            <a:stretch>
              <a:fillRect/>
            </a:stretch>
          </p:blipFill>
          <p:spPr>
            <a:xfrm>
              <a:off x="4507313" y="1359789"/>
              <a:ext cx="6845217" cy="4633805"/>
            </a:xfrm>
            <a:prstGeom prst="rect">
              <a:avLst/>
            </a:prstGeom>
          </p:spPr>
        </p:pic>
        <p:sp>
          <p:nvSpPr>
            <p:cNvPr id="26" name="Rectangle 25">
              <a:extLst>
                <a:ext uri="{FF2B5EF4-FFF2-40B4-BE49-F238E27FC236}">
                  <a16:creationId xmlns:a16="http://schemas.microsoft.com/office/drawing/2014/main" id="{BCCA768F-1EAD-42A1-94A5-1577BAD55E09}"/>
                </a:ext>
              </a:extLst>
            </p:cNvPr>
            <p:cNvSpPr/>
            <p:nvPr/>
          </p:nvSpPr>
          <p:spPr>
            <a:xfrm>
              <a:off x="4504390" y="4400545"/>
              <a:ext cx="6845216" cy="123949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 name="Group 15">
            <a:extLst>
              <a:ext uri="{FF2B5EF4-FFF2-40B4-BE49-F238E27FC236}">
                <a16:creationId xmlns:a16="http://schemas.microsoft.com/office/drawing/2014/main" id="{567EF99B-E025-4427-92F7-8E65229F16CE}"/>
              </a:ext>
            </a:extLst>
          </p:cNvPr>
          <p:cNvGrpSpPr/>
          <p:nvPr/>
        </p:nvGrpSpPr>
        <p:grpSpPr>
          <a:xfrm>
            <a:off x="3316130" y="1229768"/>
            <a:ext cx="8079976" cy="4844309"/>
            <a:chOff x="3466851" y="6645368"/>
            <a:chExt cx="8079976" cy="4844309"/>
          </a:xfrm>
        </p:grpSpPr>
        <p:pic>
          <p:nvPicPr>
            <p:cNvPr id="13" name="Picture 12">
              <a:extLst>
                <a:ext uri="{FF2B5EF4-FFF2-40B4-BE49-F238E27FC236}">
                  <a16:creationId xmlns:a16="http://schemas.microsoft.com/office/drawing/2014/main" id="{EE8CB2EA-00AF-4576-AC7E-89072587B0F8}"/>
                </a:ext>
              </a:extLst>
            </p:cNvPr>
            <p:cNvPicPr>
              <a:picLocks noChangeAspect="1"/>
            </p:cNvPicPr>
            <p:nvPr/>
          </p:nvPicPr>
          <p:blipFill>
            <a:blip r:embed="rId7"/>
            <a:stretch>
              <a:fillRect/>
            </a:stretch>
          </p:blipFill>
          <p:spPr>
            <a:xfrm>
              <a:off x="3466851" y="6645368"/>
              <a:ext cx="8079976" cy="4844309"/>
            </a:xfrm>
            <a:prstGeom prst="rect">
              <a:avLst/>
            </a:prstGeom>
          </p:spPr>
        </p:pic>
        <p:sp>
          <p:nvSpPr>
            <p:cNvPr id="14" name="Rectangle 13">
              <a:extLst>
                <a:ext uri="{FF2B5EF4-FFF2-40B4-BE49-F238E27FC236}">
                  <a16:creationId xmlns:a16="http://schemas.microsoft.com/office/drawing/2014/main" id="{47E8CD39-A798-49AF-A17C-008E33630ACB}"/>
                </a:ext>
              </a:extLst>
            </p:cNvPr>
            <p:cNvSpPr/>
            <p:nvPr/>
          </p:nvSpPr>
          <p:spPr>
            <a:xfrm>
              <a:off x="3620066" y="10044777"/>
              <a:ext cx="1901482" cy="123949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31377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18"/>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19"/>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8">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0" hidden="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27D796B-4FBF-4AA9-8AC4-10B7264D71AE}"/>
              </a:ext>
            </a:extLst>
          </p:cNvPr>
          <p:cNvGrpSpPr/>
          <p:nvPr/>
        </p:nvGrpSpPr>
        <p:grpSpPr>
          <a:xfrm>
            <a:off x="8159536" y="4120853"/>
            <a:ext cx="5334540" cy="2802602"/>
            <a:chOff x="8159536" y="4120853"/>
            <a:chExt cx="5334540" cy="2802602"/>
          </a:xfrm>
        </p:grpSpPr>
        <p:sp>
          <p:nvSpPr>
            <p:cNvPr id="12" name="Isosceles Triangle 11">
              <a:extLst>
                <a:ext uri="{FF2B5EF4-FFF2-40B4-BE49-F238E27FC236}">
                  <a16:creationId xmlns:a16="http://schemas.microsoft.com/office/drawing/2014/main" id="{415920C1-B826-4CF7-A771-ABDEC9215B85}"/>
                </a:ext>
              </a:extLst>
            </p:cNvPr>
            <p:cNvSpPr/>
            <p:nvPr/>
          </p:nvSpPr>
          <p:spPr>
            <a:xfrm rot="8119149">
              <a:off x="8159536" y="4120853"/>
              <a:ext cx="4992425" cy="2486222"/>
            </a:xfrm>
            <a:prstGeom prst="triangle">
              <a:avLst/>
            </a:prstGeom>
            <a:solidFill>
              <a:srgbClr val="64328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a:extLst>
                <a:ext uri="{FF2B5EF4-FFF2-40B4-BE49-F238E27FC236}">
                  <a16:creationId xmlns:a16="http://schemas.microsoft.com/office/drawing/2014/main" id="{797D82DA-571A-4BAB-A349-427314B393A9}"/>
                </a:ext>
              </a:extLst>
            </p:cNvPr>
            <p:cNvSpPr/>
            <p:nvPr/>
          </p:nvSpPr>
          <p:spPr>
            <a:xfrm rot="8119149">
              <a:off x="8501651" y="4437233"/>
              <a:ext cx="4992425" cy="2486222"/>
            </a:xfrm>
            <a:prstGeom prst="triangle">
              <a:avLst/>
            </a:prstGeom>
            <a:solidFill>
              <a:srgbClr val="EEA9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Graphical user interface, text&#10;&#10;Description automatically generated">
            <a:extLst>
              <a:ext uri="{FF2B5EF4-FFF2-40B4-BE49-F238E27FC236}">
                <a16:creationId xmlns:a16="http://schemas.microsoft.com/office/drawing/2014/main" id="{C99AB51E-0A4F-40AF-99B3-1B975E4BEF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58" y="209064"/>
            <a:ext cx="2532755" cy="712337"/>
          </a:xfrm>
          <a:prstGeom prst="rect">
            <a:avLst/>
          </a:prstGeom>
        </p:spPr>
      </p:pic>
      <p:sp>
        <p:nvSpPr>
          <p:cNvPr id="4" name="Subtitle 3">
            <a:extLst>
              <a:ext uri="{FF2B5EF4-FFF2-40B4-BE49-F238E27FC236}">
                <a16:creationId xmlns:a16="http://schemas.microsoft.com/office/drawing/2014/main" id="{44810A63-BA2C-4AE7-9D29-DF4DCE8499F8}"/>
              </a:ext>
            </a:extLst>
          </p:cNvPr>
          <p:cNvSpPr>
            <a:spLocks noGrp="1"/>
          </p:cNvSpPr>
          <p:nvPr>
            <p:ph type="subTitle" idx="1"/>
          </p:nvPr>
        </p:nvSpPr>
        <p:spPr>
          <a:xfrm>
            <a:off x="641774" y="949798"/>
            <a:ext cx="2602919" cy="629952"/>
          </a:xfrm>
        </p:spPr>
        <p:txBody>
          <a:bodyPr>
            <a:normAutofit fontScale="92500"/>
          </a:bodyPr>
          <a:lstStyle/>
          <a:p>
            <a:r>
              <a:rPr lang="en-GB" sz="4000"/>
              <a:t>Get in touch</a:t>
            </a:r>
          </a:p>
        </p:txBody>
      </p:sp>
      <p:sp>
        <p:nvSpPr>
          <p:cNvPr id="11" name="Subtitle 3">
            <a:extLst>
              <a:ext uri="{FF2B5EF4-FFF2-40B4-BE49-F238E27FC236}">
                <a16:creationId xmlns:a16="http://schemas.microsoft.com/office/drawing/2014/main" id="{B9DE5C63-2040-42B4-A6C8-D3BEC8F63820}"/>
              </a:ext>
            </a:extLst>
          </p:cNvPr>
          <p:cNvSpPr txBox="1">
            <a:spLocks/>
          </p:cNvSpPr>
          <p:nvPr/>
        </p:nvSpPr>
        <p:spPr>
          <a:xfrm>
            <a:off x="641774" y="1874398"/>
            <a:ext cx="2602919" cy="4356759"/>
          </a:xfrm>
          <a:prstGeom prst="rect">
            <a:avLst/>
          </a:prstGeom>
        </p:spPr>
        <p:txBody>
          <a:bodyPr vert="horz" lIns="91440" tIns="45720" rIns="91440" bIns="45720"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2800" dirty="0"/>
              <a:t>Our team are happy to help if you have any problems, use the ‘Get in touch’ button at the top of the page to send us a message</a:t>
            </a:r>
            <a:endParaRPr lang="en-GB" dirty="0"/>
          </a:p>
        </p:txBody>
      </p:sp>
      <p:pic>
        <p:nvPicPr>
          <p:cNvPr id="2" name="Picture 1">
            <a:extLst>
              <a:ext uri="{FF2B5EF4-FFF2-40B4-BE49-F238E27FC236}">
                <a16:creationId xmlns:a16="http://schemas.microsoft.com/office/drawing/2014/main" id="{008B7349-8578-4DF1-BB29-1940B1DB7350}"/>
              </a:ext>
            </a:extLst>
          </p:cNvPr>
          <p:cNvPicPr>
            <a:picLocks noChangeAspect="1"/>
          </p:cNvPicPr>
          <p:nvPr/>
        </p:nvPicPr>
        <p:blipFill>
          <a:blip r:embed="rId4"/>
          <a:stretch>
            <a:fillRect/>
          </a:stretch>
        </p:blipFill>
        <p:spPr>
          <a:xfrm>
            <a:off x="3483398" y="763178"/>
            <a:ext cx="7753670" cy="5228189"/>
          </a:xfrm>
          <a:prstGeom prst="rect">
            <a:avLst/>
          </a:prstGeom>
        </p:spPr>
      </p:pic>
      <p:sp>
        <p:nvSpPr>
          <p:cNvPr id="6" name="Rectangle 5">
            <a:extLst>
              <a:ext uri="{FF2B5EF4-FFF2-40B4-BE49-F238E27FC236}">
                <a16:creationId xmlns:a16="http://schemas.microsoft.com/office/drawing/2014/main" id="{E8E0A336-C371-4ABA-A9D7-7DCB8591FED4}"/>
              </a:ext>
            </a:extLst>
          </p:cNvPr>
          <p:cNvSpPr/>
          <p:nvPr/>
        </p:nvSpPr>
        <p:spPr>
          <a:xfrm>
            <a:off x="9007522" y="763178"/>
            <a:ext cx="709684" cy="38323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6647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60A556901835543B59E43C1558D38CE" ma:contentTypeVersion="16" ma:contentTypeDescription="Create a new document." ma:contentTypeScope="" ma:versionID="bfa0e21e593979f0cca8427b3e8a4b48">
  <xsd:schema xmlns:xsd="http://www.w3.org/2001/XMLSchema" xmlns:xs="http://www.w3.org/2001/XMLSchema" xmlns:p="http://schemas.microsoft.com/office/2006/metadata/properties" xmlns:ns1="http://schemas.microsoft.com/sharepoint/v3" xmlns:ns3="5c2e5fa9-20cd-4add-85f9-6a9fcddf736c" xmlns:ns4="c3c8ae1d-cd8a-4979-a6ac-6522e811450a" targetNamespace="http://schemas.microsoft.com/office/2006/metadata/properties" ma:root="true" ma:fieldsID="002b76260b4fb6bd7579e6b81598deea" ns1:_="" ns3:_="" ns4:_="">
    <xsd:import namespace="http://schemas.microsoft.com/sharepoint/v3"/>
    <xsd:import namespace="5c2e5fa9-20cd-4add-85f9-6a9fcddf736c"/>
    <xsd:import namespace="c3c8ae1d-cd8a-4979-a6ac-6522e81145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1:_ip_UnifiedCompliancePolicyProperties" minOccurs="0"/>
                <xsd:element ref="ns1:_ip_UnifiedCompliancePolicyUIActio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c2e5fa9-20cd-4add-85f9-6a9fcddf73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3"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3c8ae1d-cd8a-4979-a6ac-6522e81145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C9F2CD9-ECCE-443B-AB14-14CFABAB21A8}">
  <ds:schemaRefs>
    <ds:schemaRef ds:uri="http://schemas.microsoft.com/office/2006/metadata/properties"/>
    <ds:schemaRef ds:uri="5c2e5fa9-20cd-4add-85f9-6a9fcddf736c"/>
    <ds:schemaRef ds:uri="http://schemas.microsoft.com/office/2006/documentManagement/types"/>
    <ds:schemaRef ds:uri="http://purl.org/dc/terms/"/>
    <ds:schemaRef ds:uri="http://schemas.microsoft.com/sharepoint/v3"/>
    <ds:schemaRef ds:uri="http://purl.org/dc/dcmitype/"/>
    <ds:schemaRef ds:uri="http://schemas.openxmlformats.org/package/2006/metadata/core-properties"/>
    <ds:schemaRef ds:uri="http://purl.org/dc/elements/1.1/"/>
    <ds:schemaRef ds:uri="http://schemas.microsoft.com/office/infopath/2007/PartnerControls"/>
    <ds:schemaRef ds:uri="c3c8ae1d-cd8a-4979-a6ac-6522e811450a"/>
    <ds:schemaRef ds:uri="http://www.w3.org/XML/1998/namespace"/>
  </ds:schemaRefs>
</ds:datastoreItem>
</file>

<file path=customXml/itemProps2.xml><?xml version="1.0" encoding="utf-8"?>
<ds:datastoreItem xmlns:ds="http://schemas.openxmlformats.org/officeDocument/2006/customXml" ds:itemID="{377FF9F7-2688-4156-96C9-FA4DA4D124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5c2e5fa9-20cd-4add-85f9-6a9fcddf736c"/>
    <ds:schemaRef ds:uri="c3c8ae1d-cd8a-4979-a6ac-6522e81145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21D162-E1CD-40A3-A1B7-4424C8A6621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TotalTime>
  <Words>647</Words>
  <Application>Microsoft Office PowerPoint</Application>
  <PresentationFormat>Widescreen</PresentationFormat>
  <Paragraphs>79</Paragraphs>
  <Slides>10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Wingdings</vt:lpstr>
      <vt:lpstr>Wingdings,Sans-Serif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Walkington</dc:creator>
  <cp:lastModifiedBy>Veitch Rose</cp:lastModifiedBy>
  <cp:revision>115</cp:revision>
  <dcterms:created xsi:type="dcterms:W3CDTF">2022-11-01T15:28:20Z</dcterms:created>
  <dcterms:modified xsi:type="dcterms:W3CDTF">2023-03-09T12:31:08Z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a4828c0-bf9e-487a-a999-4cc0afddd2a0_Enabled">
    <vt:lpwstr>true</vt:lpwstr>
  </property>
  <property fmtid="{D5CDD505-2E9C-101B-9397-08002B2CF9AE}" pid="3" name="MSIP_Label_2a4828c0-bf9e-487a-a999-4cc0afddd2a0_SetDate">
    <vt:lpwstr>2022-11-01T15:28:20Z</vt:lpwstr>
  </property>
  <property fmtid="{D5CDD505-2E9C-101B-9397-08002B2CF9AE}" pid="4" name="MSIP_Label_2a4828c0-bf9e-487a-a999-4cc0afddd2a0_Method">
    <vt:lpwstr>Standard</vt:lpwstr>
  </property>
  <property fmtid="{D5CDD505-2E9C-101B-9397-08002B2CF9AE}" pid="5" name="MSIP_Label_2a4828c0-bf9e-487a-a999-4cc0afddd2a0_Name">
    <vt:lpwstr>Not Sensitive</vt:lpwstr>
  </property>
  <property fmtid="{D5CDD505-2E9C-101B-9397-08002B2CF9AE}" pid="6" name="MSIP_Label_2a4828c0-bf9e-487a-a999-4cc0afddd2a0_SiteId">
    <vt:lpwstr>351368d1-9b5a-4c8b-ac76-f39b4c7dd76c</vt:lpwstr>
  </property>
  <property fmtid="{D5CDD505-2E9C-101B-9397-08002B2CF9AE}" pid="7" name="MSIP_Label_2a4828c0-bf9e-487a-a999-4cc0afddd2a0_ActionId">
    <vt:lpwstr>db36120b-678b-4b5e-8a94-39ea5370a997</vt:lpwstr>
  </property>
  <property fmtid="{D5CDD505-2E9C-101B-9397-08002B2CF9AE}" pid="8" name="MSIP_Label_2a4828c0-bf9e-487a-a999-4cc0afddd2a0_ContentBits">
    <vt:lpwstr>0</vt:lpwstr>
  </property>
  <property fmtid="{D5CDD505-2E9C-101B-9397-08002B2CF9AE}" pid="9" name="ContentTypeId">
    <vt:lpwstr>0x010100760A556901835543B59E43C1558D38CE</vt:lpwstr>
  </property>
</Properties>
</file>